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5" r:id="rId9"/>
    <p:sldId id="262" r:id="rId10"/>
    <p:sldId id="263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A47167-94FC-46E8-BA39-C5D39843FB5C}" v="1293" dt="2022-09-20T13:36:03.369"/>
    <p1510:client id="{392595BB-A9C0-4A3C-9263-15833EB08801}" v="391" dt="2019-10-07T20:11:39.857"/>
    <p1510:client id="{4420F60D-B57B-4921-8133-0E18B34EF8F9}" v="18" dt="2020-07-30T15:36:47.254"/>
    <p1510:client id="{5BD67C79-FF68-4B1A-A4F4-166EBC353DC5}" v="10" dt="2020-07-23T21:00:07.480"/>
    <p1510:client id="{A9F30D39-A79E-43F5-BF34-1E3213764F56}" v="12" dt="2019-09-04T13:59:11.843"/>
    <p1510:client id="{AFDD3AF8-5060-4C88-91A4-EA6037944F8E}" v="34" dt="2020-02-26T19:36:48.853"/>
    <p1510:client id="{ECB08563-FB08-4858-880F-1FDCC39915CF}" v="1896" dt="2019-10-03T15:48:54.7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030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30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922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3616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248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375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479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997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888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179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042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300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494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18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038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264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257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5056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eb.archive.org/web/20220602224947/https:/www.tecmint.com/linux-networking-command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ccess.redhat.com/documentation/en-us/red_hat_enterprise_linux/9/html-single/configuring_and_managing_networking/index#doc-wrapper" TargetMode="External"/><Relationship Id="rId2" Type="http://schemas.openxmlformats.org/officeDocument/2006/relationships/hyperlink" Target="https://access.redhat.com/documentation/en-us/red_hat_enterprise_linux/7/html/networking_guide/sec-using_networkmanager_with_network_script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archive.org/web/20220717053351/https:/www.tecmint.com/ifconfig-vs-ip-command-comparing-network-configuration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Linux Administration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Week 5</a:t>
            </a:r>
          </a:p>
          <a:p>
            <a:r>
              <a:rPr lang="en-US"/>
              <a:t>Networking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4EBC-6F36-4FD5-9A18-BA371BAE9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commands to know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24E87-963A-4234-AE15-09AC5E0B941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 err="1">
                <a:ea typeface="+mj-lt"/>
                <a:cs typeface="+mj-lt"/>
              </a:rPr>
              <a:t>Ifup</a:t>
            </a:r>
            <a:r>
              <a:rPr lang="en-US" dirty="0">
                <a:ea typeface="+mj-lt"/>
                <a:cs typeface="+mj-lt"/>
              </a:rPr>
              <a:t> and </a:t>
            </a:r>
            <a:r>
              <a:rPr lang="en-US" dirty="0" err="1">
                <a:ea typeface="+mj-lt"/>
                <a:cs typeface="+mj-lt"/>
              </a:rPr>
              <a:t>ifdown</a:t>
            </a:r>
            <a:endParaRPr lang="en-US" dirty="0">
              <a:ea typeface="+mj-lt"/>
              <a:cs typeface="+mj-lt"/>
            </a:endParaRPr>
          </a:p>
          <a:p>
            <a:r>
              <a:rPr lang="en-US" dirty="0">
                <a:ea typeface="+mj-lt"/>
                <a:cs typeface="+mj-lt"/>
              </a:rPr>
              <a:t>Ping</a:t>
            </a:r>
          </a:p>
          <a:p>
            <a:r>
              <a:rPr lang="en-US" dirty="0" err="1">
                <a:ea typeface="+mj-lt"/>
                <a:cs typeface="+mj-lt"/>
              </a:rPr>
              <a:t>Tracepath</a:t>
            </a:r>
          </a:p>
          <a:p>
            <a:r>
              <a:rPr lang="en-US" dirty="0">
                <a:ea typeface="+mj-lt"/>
                <a:cs typeface="+mj-lt"/>
              </a:rPr>
              <a:t>Netstat (legacy) new command is ss</a:t>
            </a:r>
          </a:p>
          <a:p>
            <a:r>
              <a:rPr lang="en-US" dirty="0">
                <a:ea typeface="+mj-lt"/>
                <a:cs typeface="+mj-lt"/>
              </a:rPr>
              <a:t>Dig</a:t>
            </a:r>
          </a:p>
          <a:p>
            <a:r>
              <a:rPr lang="en-US" dirty="0" err="1">
                <a:ea typeface="+mj-lt"/>
                <a:cs typeface="+mj-lt"/>
              </a:rPr>
              <a:t>Nslookup</a:t>
            </a:r>
            <a:endParaRPr lang="en-US" dirty="0">
              <a:ea typeface="+mj-lt"/>
              <a:cs typeface="+mj-lt"/>
            </a:endParaRPr>
          </a:p>
          <a:p>
            <a:endParaRPr lang="en-US" sz="1400" dirty="0">
              <a:ea typeface="+mj-lt"/>
              <a:cs typeface="+mj-lt"/>
            </a:endParaRPr>
          </a:p>
          <a:p>
            <a:endParaRPr lang="en-US" sz="1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1CAE3-170C-476F-9576-1DC770DFDE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Route</a:t>
            </a:r>
            <a:endParaRPr lang="en-US" dirty="0">
              <a:ea typeface="+mj-lt"/>
              <a:cs typeface="+mj-lt"/>
            </a:endParaRPr>
          </a:p>
          <a:p>
            <a:r>
              <a:rPr lang="en-US" dirty="0"/>
              <a:t>Host</a:t>
            </a:r>
            <a:endParaRPr lang="en-US" dirty="0">
              <a:ea typeface="+mj-lt"/>
              <a:cs typeface="+mj-lt"/>
            </a:endParaRPr>
          </a:p>
          <a:p>
            <a:r>
              <a:rPr lang="en-US" dirty="0"/>
              <a:t>Arp</a:t>
            </a:r>
            <a:endParaRPr lang="en-US" dirty="0">
              <a:ea typeface="+mj-lt"/>
              <a:cs typeface="+mj-lt"/>
            </a:endParaRPr>
          </a:p>
          <a:p>
            <a:r>
              <a:rPr lang="en-US" dirty="0" err="1"/>
              <a:t>Ethtool</a:t>
            </a:r>
            <a:endParaRPr lang="en-US" dirty="0" err="1">
              <a:ea typeface="+mj-lt"/>
              <a:cs typeface="+mj-lt"/>
            </a:endParaRPr>
          </a:p>
          <a:p>
            <a:r>
              <a:rPr lang="en-US" dirty="0" err="1"/>
              <a:t>Iwconfig</a:t>
            </a:r>
            <a:endParaRPr lang="en-US" dirty="0" err="1">
              <a:ea typeface="+mj-lt"/>
              <a:cs typeface="+mj-lt"/>
            </a:endParaRPr>
          </a:p>
          <a:p>
            <a:r>
              <a:rPr lang="en-US" dirty="0"/>
              <a:t>Hostname</a:t>
            </a:r>
            <a:endParaRPr lang="en-US" dirty="0">
              <a:ea typeface="+mj-lt"/>
              <a:cs typeface="+mj-lt"/>
            </a:endParaRPr>
          </a:p>
          <a:p>
            <a:r>
              <a:rPr lang="en-US" dirty="0"/>
              <a:t>System-config-network (GUI)</a:t>
            </a:r>
          </a:p>
        </p:txBody>
      </p:sp>
      <p:pic>
        <p:nvPicPr>
          <p:cNvPr id="5" name="Picture 5" descr="Meme of Picard that says &amp;#34;Why oh why do you always blame the network&amp;#34;">
            <a:extLst>
              <a:ext uri="{FF2B5EF4-FFF2-40B4-BE49-F238E27FC236}">
                <a16:creationId xmlns:a16="http://schemas.microsoft.com/office/drawing/2014/main" id="{2D0D50C1-74A0-432E-ABC5-04CDAE731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4603" y="4727768"/>
            <a:ext cx="2743200" cy="192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EB09CC-46CC-41B5-8A65-883DCC9F2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Activity</a:t>
            </a:r>
          </a:p>
        </p:txBody>
      </p:sp>
      <p:sp>
        <p:nvSpPr>
          <p:cNvPr id="24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5" name="Picture 5" descr="Comic of a UDP Joke.  You may not get it and I won&amp;#39;t really care.">
            <a:extLst>
              <a:ext uri="{FF2B5EF4-FFF2-40B4-BE49-F238E27FC236}">
                <a16:creationId xmlns:a16="http://schemas.microsoft.com/office/drawing/2014/main" id="{259F44A1-2D86-488C-9833-26DBAB8593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3992" y="704054"/>
            <a:ext cx="5449889" cy="5449889"/>
          </a:xfrm>
          <a:prstGeom prst="rect">
            <a:avLst/>
          </a:prstGeom>
          <a:effectLst/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194C4-E25C-4869-8AEE-7B72D3D9F4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479" y="1541206"/>
            <a:ext cx="4166509" cy="378541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>
                <a:solidFill>
                  <a:srgbClr val="EBEBEB"/>
                </a:solidFill>
              </a:rPr>
              <a:t>Try each of the following commands:</a:t>
            </a:r>
          </a:p>
          <a:p>
            <a:pPr lvl="1"/>
            <a:r>
              <a:rPr lang="en-US" dirty="0">
                <a:solidFill>
                  <a:srgbClr val="EBEBEB"/>
                </a:solidFill>
              </a:rPr>
              <a:t>Ping</a:t>
            </a:r>
          </a:p>
          <a:p>
            <a:pPr lvl="1"/>
            <a:r>
              <a:rPr lang="en-US" dirty="0" err="1">
                <a:solidFill>
                  <a:srgbClr val="EBEBEB"/>
                </a:solidFill>
              </a:rPr>
              <a:t>Ifup</a:t>
            </a:r>
            <a:r>
              <a:rPr lang="en-US" dirty="0">
                <a:solidFill>
                  <a:srgbClr val="EBEBEB"/>
                </a:solidFill>
              </a:rPr>
              <a:t> and </a:t>
            </a:r>
            <a:r>
              <a:rPr lang="en-US" dirty="0" err="1">
                <a:solidFill>
                  <a:srgbClr val="EBEBEB"/>
                </a:solidFill>
              </a:rPr>
              <a:t>Ifdown</a:t>
            </a:r>
            <a:endParaRPr lang="en-US">
              <a:solidFill>
                <a:srgbClr val="EBEBEB"/>
              </a:solidFill>
            </a:endParaRPr>
          </a:p>
          <a:p>
            <a:pPr lvl="2"/>
            <a:r>
              <a:rPr lang="en-US" dirty="0">
                <a:solidFill>
                  <a:srgbClr val="EBEBEB"/>
                </a:solidFill>
              </a:rPr>
              <a:t>If you can't, or don't have permissions that's ok. </a:t>
            </a:r>
          </a:p>
          <a:p>
            <a:pPr lvl="1"/>
            <a:r>
              <a:rPr lang="en-US" dirty="0">
                <a:solidFill>
                  <a:srgbClr val="EBEBEB"/>
                </a:solidFill>
              </a:rPr>
              <a:t>Ss</a:t>
            </a:r>
          </a:p>
          <a:p>
            <a:pPr lvl="1"/>
            <a:r>
              <a:rPr lang="en-US" dirty="0" err="1">
                <a:solidFill>
                  <a:srgbClr val="EBEBEB"/>
                </a:solidFill>
              </a:rPr>
              <a:t>Tracepath</a:t>
            </a:r>
            <a:endParaRPr lang="en-US">
              <a:solidFill>
                <a:srgbClr val="EBEBEB"/>
              </a:solidFill>
            </a:endParaRPr>
          </a:p>
          <a:p>
            <a:pPr lvl="1"/>
            <a:r>
              <a:rPr lang="en-US" dirty="0">
                <a:solidFill>
                  <a:srgbClr val="EBEBEB"/>
                </a:solidFill>
              </a:rPr>
              <a:t>Hostname </a:t>
            </a:r>
          </a:p>
          <a:p>
            <a:pPr lvl="1">
              <a:buClr>
                <a:srgbClr val="F7F7F7"/>
              </a:buClr>
            </a:pPr>
            <a:r>
              <a:rPr lang="en-US" dirty="0">
                <a:solidFill>
                  <a:srgbClr val="EBEBEB"/>
                </a:solidFill>
              </a:rPr>
              <a:t>Pick another command from the list </a:t>
            </a:r>
            <a:r>
              <a:rPr lang="en-US" dirty="0">
                <a:ea typeface="+mj-lt"/>
                <a:cs typeface="+mj-lt"/>
                <a:hlinkClick r:id="rId7"/>
              </a:rPr>
              <a:t>https://web.archive.org/web/20220602224947/https://www.tecmint.com/linux-networking-commands/</a:t>
            </a:r>
            <a:r>
              <a:rPr lang="en-US" dirty="0">
                <a:ea typeface="+mj-lt"/>
                <a:cs typeface="+mj-lt"/>
              </a:rPr>
              <a:t> and try it out too. </a:t>
            </a:r>
            <a:endParaRPr lang="en-US" dirty="0">
              <a:solidFill>
                <a:srgbClr val="EBEBEB"/>
              </a:solidFill>
            </a:endParaRPr>
          </a:p>
          <a:p>
            <a:pPr lvl="1">
              <a:buClr>
                <a:srgbClr val="EBEBEB">
                  <a:lumMod val="40000"/>
                  <a:lumOff val="60000"/>
                </a:srgbClr>
              </a:buClr>
            </a:pPr>
            <a:endParaRPr lang="en-US">
              <a:solidFill>
                <a:srgbClr val="EBEB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269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F8ACC-1BD3-0747-3911-9BF718B87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Networking Troubleshooting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94523-1D6F-7861-0A80-0D1C7D25F41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Think back to your Networking Courses</a:t>
            </a:r>
          </a:p>
          <a:p>
            <a:pPr lvl="1">
              <a:buClr>
                <a:srgbClr val="8AD0D6"/>
              </a:buClr>
            </a:pPr>
            <a:r>
              <a:rPr lang="en-US" dirty="0"/>
              <a:t>OSI model vs the TCP/IP model</a:t>
            </a:r>
          </a:p>
        </p:txBody>
      </p:sp>
      <p:pic>
        <p:nvPicPr>
          <p:cNvPr id="5" name="Picture 5" descr="The layers in the TCP/IP network model, in order, include:&#10;&#10;Layer 5: Application&#10;Layer 4: Transport&#10;Layer 3: Network/Internet&#10;Layer 2: Data Link&#10;Layer 1: Physical">
            <a:extLst>
              <a:ext uri="{FF2B5EF4-FFF2-40B4-BE49-F238E27FC236}">
                <a16:creationId xmlns:a16="http://schemas.microsoft.com/office/drawing/2014/main" id="{ABF4320F-2436-57C6-1877-101FA971D5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985917" y="3112196"/>
            <a:ext cx="3204441" cy="3331298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7E2591-261D-280A-5A01-536FA5A8064C}"/>
              </a:ext>
            </a:extLst>
          </p:cNvPr>
          <p:cNvSpPr txBox="1"/>
          <p:nvPr/>
        </p:nvSpPr>
        <p:spPr>
          <a:xfrm>
            <a:off x="5833979" y="2064084"/>
            <a:ext cx="409341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Font typeface="Arial"/>
              <a:buChar char="•"/>
            </a:pPr>
            <a:r>
              <a:rPr lang="en-US" dirty="0">
                <a:cs typeface="Arial"/>
              </a:rPr>
              <a:t>You can troubleshoot going through each layer</a:t>
            </a:r>
          </a:p>
          <a:p>
            <a:pPr>
              <a:buFont typeface="Arial"/>
              <a:buChar char="•"/>
            </a:pPr>
            <a:r>
              <a:rPr lang="en-US" dirty="0">
                <a:cs typeface="Arial"/>
              </a:rPr>
              <a:t>Make some guesses as to where the issue is based on problem. </a:t>
            </a:r>
          </a:p>
        </p:txBody>
      </p:sp>
      <p:pic>
        <p:nvPicPr>
          <p:cNvPr id="4" name="Picture 5" descr="Meme that says &quot;The two states of troubleshooting&quot; One side has a picture of a man in space that says &quot;I am god&quot; the other side is a picture of a dog at a computer that says &quot;I have no idea what i'm doing&quot;. Both are accurate. ">
            <a:extLst>
              <a:ext uri="{FF2B5EF4-FFF2-40B4-BE49-F238E27FC236}">
                <a16:creationId xmlns:a16="http://schemas.microsoft.com/office/drawing/2014/main" id="{097EAEB2-3343-C008-E21A-52642AACD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4505" y="3321177"/>
            <a:ext cx="4253831" cy="315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666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3D946-9CF2-D334-751E-E98A2FCBE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start troubleshooting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E83F4-ED53-849D-7497-C8CAF64B812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One way to start troubleshooting is by model layer </a:t>
            </a:r>
          </a:p>
          <a:p>
            <a:pPr lvl="1">
              <a:buClr>
                <a:srgbClr val="8AD0D6"/>
              </a:buClr>
            </a:pPr>
            <a:r>
              <a:rPr lang="en-US" dirty="0"/>
              <a:t>Network access or Physical layer: Is the cable unplugged? Is the interface up?</a:t>
            </a:r>
          </a:p>
          <a:p>
            <a:pPr lvl="1">
              <a:buClr>
                <a:srgbClr val="8AD0D6"/>
              </a:buClr>
            </a:pPr>
            <a:r>
              <a:rPr lang="en-US" dirty="0"/>
              <a:t>Data link Layer: did the ARP entry come up correctly?</a:t>
            </a:r>
          </a:p>
          <a:p>
            <a:pPr lvl="1">
              <a:buClr>
                <a:srgbClr val="8AD0D6"/>
              </a:buClr>
            </a:pPr>
            <a:r>
              <a:rPr lang="en-US" dirty="0"/>
              <a:t>Networking/Internet layer: Do you have a unique IP address? Is your DNS correct?</a:t>
            </a:r>
          </a:p>
          <a:p>
            <a:pPr lvl="1">
              <a:buClr>
                <a:srgbClr val="8AD0D6"/>
              </a:buClr>
            </a:pPr>
            <a:r>
              <a:rPr lang="en-US" dirty="0"/>
              <a:t>Transport layer: Is the correct port open?</a:t>
            </a:r>
          </a:p>
          <a:p>
            <a:pPr lvl="1">
              <a:buClr>
                <a:srgbClr val="8AD0D6"/>
              </a:buClr>
            </a:pPr>
            <a:r>
              <a:rPr lang="en-US" dirty="0"/>
              <a:t>Application layer: Is the program I'm trying to use installed? Updated? Is the Daemon running?</a:t>
            </a:r>
          </a:p>
          <a:p>
            <a:pPr lvl="1">
              <a:buClr>
                <a:srgbClr val="8AD0D6"/>
              </a:buClr>
            </a:pPr>
            <a:endParaRPr lang="en-US" dirty="0"/>
          </a:p>
          <a:p>
            <a:pPr lvl="1">
              <a:buClr>
                <a:srgbClr val="8AD0D6"/>
              </a:buClr>
            </a:pPr>
            <a:endParaRPr lang="en-US" dirty="0"/>
          </a:p>
          <a:p>
            <a:pPr lvl="1">
              <a:buClr>
                <a:srgbClr val="8AD0D6"/>
              </a:buClr>
            </a:pPr>
            <a:endParaRPr lang="en-US" dirty="0"/>
          </a:p>
          <a:p>
            <a:pPr>
              <a:buClr>
                <a:srgbClr val="8AD0D6"/>
              </a:buClr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75D193-20A3-590E-1D24-7F4347C5E8C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A second way to start troubleshooting is to ask questions of yourself and the server</a:t>
            </a:r>
          </a:p>
          <a:p>
            <a:pPr lvl="1">
              <a:buClr>
                <a:srgbClr val="8AD0D6"/>
              </a:buClr>
            </a:pPr>
            <a:r>
              <a:rPr lang="en-US" dirty="0"/>
              <a:t>Why am I unable to ping a known address?</a:t>
            </a:r>
          </a:p>
          <a:p>
            <a:pPr lvl="1">
              <a:buClr>
                <a:srgbClr val="8AD0D6"/>
              </a:buClr>
            </a:pPr>
            <a:r>
              <a:rPr lang="en-US" dirty="0"/>
              <a:t>What's my error message?</a:t>
            </a:r>
          </a:p>
          <a:p>
            <a:pPr lvl="1">
              <a:buClr>
                <a:srgbClr val="8AD0D6"/>
              </a:buClr>
            </a:pPr>
            <a:r>
              <a:rPr lang="en-US" dirty="0"/>
              <a:t>What's the most common issues and have I checked them?</a:t>
            </a:r>
          </a:p>
          <a:p>
            <a:pPr lvl="1">
              <a:buClr>
                <a:srgbClr val="8AD0D6"/>
              </a:buClr>
            </a:pPr>
            <a:r>
              <a:rPr lang="en-US" dirty="0"/>
              <a:t>What changed from the last time I used this machine? </a:t>
            </a:r>
          </a:p>
        </p:txBody>
      </p:sp>
    </p:spTree>
    <p:extLst>
      <p:ext uri="{BB962C8B-B14F-4D97-AF65-F5344CB8AC3E}">
        <p14:creationId xmlns:p14="http://schemas.microsoft.com/office/powerpoint/2010/main" val="3225836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50207-06C5-19CF-0E66-F79AF7298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D1377-3A0E-DAD7-AC6A-6C9114B633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9235707" cy="335355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  <a:buChar char="•"/>
            </a:pPr>
            <a:r>
              <a:rPr lang="en-US" dirty="0">
                <a:ea typeface="+mj-lt"/>
                <a:cs typeface="+mj-lt"/>
              </a:rPr>
              <a:t>For each scenario come up with some ideas on what could cause them</a:t>
            </a:r>
          </a:p>
          <a:p>
            <a:pPr lvl="1">
              <a:spcBef>
                <a:spcPts val="0"/>
              </a:spcBef>
              <a:buClr>
                <a:srgbClr val="8AD0D6"/>
              </a:buClr>
              <a:buChar char="•"/>
            </a:pPr>
            <a:r>
              <a:rPr lang="en-US" dirty="0">
                <a:ea typeface="+mj-lt"/>
                <a:cs typeface="+mj-lt"/>
              </a:rPr>
              <a:t>Example: NO internet access at all for anyone in the whole company </a:t>
            </a:r>
            <a:endParaRPr lang="en-US"/>
          </a:p>
          <a:p>
            <a:pPr lvl="1">
              <a:spcBef>
                <a:spcPts val="0"/>
              </a:spcBef>
              <a:buClr>
                <a:srgbClr val="8AD0D6"/>
              </a:buClr>
              <a:buChar char="•"/>
            </a:pPr>
            <a:r>
              <a:rPr lang="en-US" dirty="0">
                <a:ea typeface="+mj-lt"/>
                <a:cs typeface="+mj-lt"/>
              </a:rPr>
              <a:t>Example: Very few web pages are not able to be accessed </a:t>
            </a:r>
          </a:p>
          <a:p>
            <a:pPr lvl="1">
              <a:spcBef>
                <a:spcPts val="0"/>
              </a:spcBef>
              <a:buClr>
                <a:srgbClr val="8AD0D6"/>
              </a:buClr>
              <a:buChar char="•"/>
            </a:pPr>
            <a:r>
              <a:rPr lang="en-US" dirty="0">
                <a:ea typeface="+mj-lt"/>
                <a:cs typeface="+mj-lt"/>
              </a:rPr>
              <a:t>Example: Internet is up everywhere but the server </a:t>
            </a:r>
          </a:p>
          <a:p>
            <a:pPr lvl="1">
              <a:spcBef>
                <a:spcPts val="0"/>
              </a:spcBef>
              <a:buClr>
                <a:srgbClr val="8AD0D6"/>
              </a:buClr>
              <a:buChar char="•"/>
            </a:pPr>
            <a:r>
              <a:rPr lang="en-US" dirty="0"/>
              <a:t>Example: You can access the internet from your server, but you can't ping or </a:t>
            </a:r>
            <a:r>
              <a:rPr lang="en-US" dirty="0" err="1"/>
              <a:t>ssh</a:t>
            </a:r>
            <a:r>
              <a:rPr lang="en-US" dirty="0"/>
              <a:t> into the server. </a:t>
            </a:r>
          </a:p>
          <a:p>
            <a:pPr>
              <a:buClr>
                <a:srgbClr val="8AD0D6"/>
              </a:buClr>
            </a:pPr>
            <a:endParaRPr lang="en-US" dirty="0"/>
          </a:p>
        </p:txBody>
      </p:sp>
      <p:pic>
        <p:nvPicPr>
          <p:cNvPr id="5" name="Picture 5" descr="Meme that says &quot;How do you deal with your problems&quot; then &quot;me:&quot; Followed by picture of baby yoda sleeping">
            <a:extLst>
              <a:ext uri="{FF2B5EF4-FFF2-40B4-BE49-F238E27FC236}">
                <a16:creationId xmlns:a16="http://schemas.microsoft.com/office/drawing/2014/main" id="{C3E8A211-311C-8337-0F0C-3F34C67AE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6084" y="3464761"/>
            <a:ext cx="3170989" cy="304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59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777FD-21E1-41D0-8B21-689334A96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Connecting your Linux computer to a network is pretty straightforward, except when it is not.</a:t>
            </a:r>
            <a:endParaRPr lang="en-US" dirty="0"/>
          </a:p>
        </p:txBody>
      </p:sp>
      <p:pic>
        <p:nvPicPr>
          <p:cNvPr id="4" name="Picture 4" descr="Meme about what people think linux admins do">
            <a:extLst>
              <a:ext uri="{FF2B5EF4-FFF2-40B4-BE49-F238E27FC236}">
                <a16:creationId xmlns:a16="http://schemas.microsoft.com/office/drawing/2014/main" id="{108D8DFC-ACC2-4C1C-8ACD-229A883DAE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4587" y="2500973"/>
            <a:ext cx="5691544" cy="419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57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49902-FB70-4806-8C4B-9D036A042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 dirty="0"/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C3E9A-EC54-40D7-8872-CB288B7C4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338409" cy="41961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Install the networking Tools on one server</a:t>
            </a:r>
          </a:p>
          <a:p>
            <a:pPr lvl="1"/>
            <a:r>
              <a:rPr lang="en-US" dirty="0"/>
              <a:t>Package is called net-tools</a:t>
            </a:r>
          </a:p>
          <a:p>
            <a:r>
              <a:rPr lang="en-US" dirty="0"/>
              <a:t>Install networking tools in your second server</a:t>
            </a:r>
          </a:p>
          <a:p>
            <a:pPr lvl="1"/>
            <a:r>
              <a:rPr lang="en-US" dirty="0"/>
              <a:t>Install networking tools in your second machine at home if you don't have time today</a:t>
            </a:r>
            <a:endParaRPr lang="en-US"/>
          </a:p>
        </p:txBody>
      </p:sp>
      <p:pic>
        <p:nvPicPr>
          <p:cNvPr id="4" name="Picture 4" descr="Picture of person in a chair says &amp;#34;The box said requires Windows vista or better. So I installed Linux&amp;#34;">
            <a:extLst>
              <a:ext uri="{FF2B5EF4-FFF2-40B4-BE49-F238E27FC236}">
                <a16:creationId xmlns:a16="http://schemas.microsoft.com/office/drawing/2014/main" id="{F442C75C-2CF3-4479-AC40-0944B1736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916" y="2317196"/>
            <a:ext cx="5451627" cy="366621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5566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45657-0BBA-4E7D-B942-7077E17DD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 dirty="0"/>
              <a:t>Networking and Distros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E0342-77A4-4237-A6E3-8686D7FED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338409" cy="419618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There is a huge amount of variability by distro</a:t>
            </a:r>
          </a:p>
          <a:p>
            <a:pPr lvl="1"/>
            <a:r>
              <a:rPr lang="en-US" dirty="0"/>
              <a:t>Some you need to edit the configs</a:t>
            </a:r>
          </a:p>
          <a:p>
            <a:pPr lvl="1"/>
            <a:r>
              <a:rPr lang="en-US" dirty="0"/>
              <a:t>Some rewrite the config by script every boot</a:t>
            </a:r>
          </a:p>
          <a:p>
            <a:pPr lvl="1"/>
            <a:r>
              <a:rPr lang="en-US" dirty="0"/>
              <a:t>Some have a specialized app</a:t>
            </a:r>
          </a:p>
        </p:txBody>
      </p:sp>
      <p:pic>
        <p:nvPicPr>
          <p:cNvPr id="4" name="Picture 4" descr="Meme joking about what networking engineers do">
            <a:extLst>
              <a:ext uri="{FF2B5EF4-FFF2-40B4-BE49-F238E27FC236}">
                <a16:creationId xmlns:a16="http://schemas.microsoft.com/office/drawing/2014/main" id="{927B379E-4A19-4C9D-B727-50B5AFF14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916" y="2099131"/>
            <a:ext cx="5451627" cy="410234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9710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2F7CF-0F4D-4436-A949-2AC611C3F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 dirty="0"/>
              <a:t>What should you worry about first?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7DD0-612C-4F3C-95F5-46A1C053B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338409" cy="419618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Setting IP addresses</a:t>
            </a:r>
          </a:p>
          <a:p>
            <a:pPr lvl="1"/>
            <a:r>
              <a:rPr lang="en-US" dirty="0"/>
              <a:t>Static vs dynamic</a:t>
            </a:r>
          </a:p>
          <a:p>
            <a:pPr lvl="1"/>
            <a:r>
              <a:rPr lang="en-US" dirty="0"/>
              <a:t>Example: as admin, should you have a static IP address in case you need to seriously lock down the server during a hack?</a:t>
            </a:r>
          </a:p>
          <a:p>
            <a:r>
              <a:rPr lang="en-US" dirty="0"/>
              <a:t>Setting DNS</a:t>
            </a:r>
          </a:p>
          <a:p>
            <a:r>
              <a:rPr lang="en-US" dirty="0"/>
              <a:t>Naming interfaces</a:t>
            </a:r>
          </a:p>
          <a:p>
            <a:r>
              <a:rPr lang="en-US" dirty="0"/>
              <a:t>IPv4 vs IP v6</a:t>
            </a:r>
          </a:p>
        </p:txBody>
      </p:sp>
      <p:pic>
        <p:nvPicPr>
          <p:cNvPr id="4" name="Picture 4" descr="meme from IP man top says &amp;#34;192.168.0.182 bottom of the picture is The Mask and says &amp;#34;255.255.255.0&amp;#34;">
            <a:extLst>
              <a:ext uri="{FF2B5EF4-FFF2-40B4-BE49-F238E27FC236}">
                <a16:creationId xmlns:a16="http://schemas.microsoft.com/office/drawing/2014/main" id="{5DF0A335-135A-4DEB-92AA-7D92E7380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7294" y="2052213"/>
            <a:ext cx="3440871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9138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4885A-BBF0-4F81-9840-882EF98B5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Networking and Red Hat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59434-DCC9-437A-B251-B24939F41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538" y="5042944"/>
            <a:ext cx="9905186" cy="1737417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>
              <a:latin typeface="Century Gothic" panose="020B0502020202020204"/>
            </a:endParaRPr>
          </a:p>
          <a:p>
            <a:r>
              <a:rPr lang="en-US" dirty="0"/>
              <a:t>Modification of ANY files in networking packages or related rpms Red Hat no long provides support</a:t>
            </a:r>
          </a:p>
          <a:p>
            <a:pPr lvl="1"/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E92A644-F35E-67B1-D402-737C0A3574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934822"/>
              </p:ext>
            </p:extLst>
          </p:nvPr>
        </p:nvGraphicFramePr>
        <p:xfrm>
          <a:off x="749709" y="1241322"/>
          <a:ext cx="10515598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4838">
                  <a:extLst>
                    <a:ext uri="{9D8B030D-6E8A-4147-A177-3AD203B41FA5}">
                      <a16:colId xmlns:a16="http://schemas.microsoft.com/office/drawing/2014/main" val="590264243"/>
                    </a:ext>
                  </a:extLst>
                </a:gridCol>
                <a:gridCol w="5230760">
                  <a:extLst>
                    <a:ext uri="{9D8B030D-6E8A-4147-A177-3AD203B41FA5}">
                      <a16:colId xmlns:a16="http://schemas.microsoft.com/office/drawing/2014/main" val="33734892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4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Default service in Red Hat 7 is </a:t>
                      </a:r>
                      <a:r>
                        <a:rPr lang="en-US" sz="1400" b="0" i="0" u="none" strike="noStrike" noProof="0" dirty="0" err="1">
                          <a:solidFill>
                            <a:schemeClr val="tx1"/>
                          </a:solidFill>
                          <a:latin typeface="Century Gothic"/>
                        </a:rPr>
                        <a:t>NetworkManager</a:t>
                      </a:r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Arial,Sans-Serif"/>
                        <a:buChar char="•"/>
                      </a:pPr>
                      <a:r>
                        <a:rPr lang="en-US" sz="18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Default service in Red Hat 9 is </a:t>
                      </a:r>
                      <a:r>
                        <a:rPr lang="en-US" sz="1800" b="0" i="0" u="none" strike="noStrike" noProof="0" dirty="0" err="1">
                          <a:solidFill>
                            <a:schemeClr val="tx1"/>
                          </a:solidFill>
                          <a:latin typeface="Century Gothic"/>
                        </a:rPr>
                        <a:t>NetworkManager</a:t>
                      </a:r>
                      <a:endParaRPr lang="en-US" sz="1800" b="1" i="0" u="none" strike="noStrike" noProof="0" dirty="0" err="1">
                        <a:latin typeface="Century Gothic"/>
                      </a:endParaRPr>
                    </a:p>
                    <a:p>
                      <a:pPr lvl="0"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425714"/>
                  </a:ext>
                </a:extLst>
              </a:tr>
              <a:tr h="139275">
                <a:tc>
                  <a:txBody>
                    <a:bodyPr/>
                    <a:lstStyle/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en-US" sz="14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Networking scripts in Red Hat 7 can run in parallel</a:t>
                      </a:r>
                      <a:endParaRPr lang="en-US" sz="1400" b="1" i="0" u="none" strike="noStrike" noProof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5181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42950" marR="0" lvl="1" indent="-28575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en-US" sz="14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Lives in /</a:t>
                      </a:r>
                      <a:r>
                        <a:rPr lang="en-US" sz="1400" b="0" i="0" u="none" strike="noStrike" noProof="0" dirty="0" err="1">
                          <a:solidFill>
                            <a:schemeClr val="tx1"/>
                          </a:solidFill>
                          <a:latin typeface="Century Gothic"/>
                        </a:rPr>
                        <a:t>etc</a:t>
                      </a:r>
                      <a:r>
                        <a:rPr lang="en-US" sz="14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/</a:t>
                      </a:r>
                      <a:r>
                        <a:rPr lang="en-US" sz="1400" b="0" i="0" u="none" strike="noStrike" noProof="0" dirty="0" err="1">
                          <a:solidFill>
                            <a:schemeClr val="tx1"/>
                          </a:solidFill>
                          <a:latin typeface="Century Gothic"/>
                        </a:rPr>
                        <a:t>init.d</a:t>
                      </a:r>
                      <a:r>
                        <a:rPr lang="en-US" sz="14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/network</a:t>
                      </a:r>
                      <a:endParaRPr lang="en-US" sz="1400" b="1" i="0" u="none" strike="noStrike" noProof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Lives in /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etc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NetworkManager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/system-connections/ 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8879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42950" marR="0" lvl="1" indent="-28575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en-US" sz="14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Can be run manually</a:t>
                      </a:r>
                      <a:endParaRPr lang="en-US" sz="1400" b="1" i="0" u="none" strike="noStrike" noProof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1200150" marR="0" lvl="2" indent="-28575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en-US" sz="1400" b="0" i="0" u="none" strike="noStrike" noProof="0" dirty="0" err="1">
                          <a:solidFill>
                            <a:schemeClr val="tx1"/>
                          </a:solidFill>
                          <a:latin typeface="Century Gothic"/>
                        </a:rPr>
                        <a:t>systemctl</a:t>
                      </a:r>
                      <a:r>
                        <a:rPr lang="en-US" sz="14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 </a:t>
                      </a:r>
                      <a:r>
                        <a:rPr lang="en-US" sz="1400" b="0" i="0" u="none" strike="noStrike" noProof="0" dirty="0" err="1">
                          <a:solidFill>
                            <a:schemeClr val="tx1"/>
                          </a:solidFill>
                          <a:latin typeface="Century Gothic"/>
                        </a:rPr>
                        <a:t>start|stop|restart|status</a:t>
                      </a:r>
                      <a:r>
                        <a:rPr lang="en-US" sz="14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 network</a:t>
                      </a:r>
                      <a:endParaRPr lang="en-US" sz="1400" b="1" i="0" u="none" strike="noStrike" noProof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Multiple tools built in such as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systemctl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nmcli</a:t>
                      </a: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410812"/>
                  </a:ext>
                </a:extLst>
              </a:tr>
              <a:tr h="202236">
                <a:tc>
                  <a:txBody>
                    <a:bodyPr/>
                    <a:lstStyle/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400" b="0" i="0" u="none" strike="noStrike" noProof="0" dirty="0">
                          <a:hlinkClick r:id="rId2"/>
                        </a:rPr>
                        <a:t>https://access.redhat.com/documentation/en-us/red_hat_enterprise_linux/7/html/networking_guide/sec-using_networkmanager_with_network_scripts</a:t>
                      </a:r>
                      <a:endParaRPr lang="en-US" sz="1400" b="0" i="0" u="none" strike="noStrike" noProof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atin typeface="Century Gothic"/>
                          <a:hlinkClick r:id="rId3"/>
                        </a:rPr>
                        <a:t>https://access.redhat.com/documentation/en-us/red_hat_enterprise_linux/9/html-single/configuring_and_managing_networking/index#doc-wrapper</a:t>
                      </a:r>
                      <a:r>
                        <a:rPr lang="en-US" sz="1800" b="0" i="0" u="none" strike="noStrike" noProof="0" dirty="0">
                          <a:latin typeface="Century Gothic"/>
                        </a:rPr>
                        <a:t> 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381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8431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E571B-8678-4FAA-BC39-CAFB854A1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Networking and Debian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71BFB-A9BB-4B20-8106-2DF511D27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/</a:t>
            </a:r>
            <a:r>
              <a:rPr lang="en-US" dirty="0" err="1"/>
              <a:t>etc</a:t>
            </a:r>
            <a:r>
              <a:rPr lang="en-US" dirty="0"/>
              <a:t>/network/interfaces is the config file</a:t>
            </a:r>
          </a:p>
          <a:p>
            <a:r>
              <a:rPr lang="en-US" dirty="0"/>
              <a:t>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resolve.conf</a:t>
            </a:r>
            <a:r>
              <a:rPr lang="en-US" dirty="0"/>
              <a:t> is for the nameservers</a:t>
            </a:r>
          </a:p>
          <a:p>
            <a:r>
              <a:rPr lang="en-US" dirty="0" err="1"/>
              <a:t>Resolveconf</a:t>
            </a:r>
            <a:r>
              <a:rPr lang="en-US" dirty="0"/>
              <a:t> is a program (Different then </a:t>
            </a:r>
            <a:r>
              <a:rPr lang="en-US" dirty="0" err="1"/>
              <a:t>resolve.conf</a:t>
            </a:r>
            <a:r>
              <a:rPr lang="en-US" dirty="0"/>
              <a:t>) that works on the </a:t>
            </a:r>
            <a:r>
              <a:rPr lang="en-US" dirty="0" err="1"/>
              <a:t>resolve.conf</a:t>
            </a:r>
            <a:r>
              <a:rPr lang="en-US" dirty="0"/>
              <a:t> file</a:t>
            </a:r>
          </a:p>
          <a:p>
            <a:pPr lvl="1"/>
            <a:r>
              <a:rPr lang="en-US" dirty="0" err="1"/>
              <a:t>Resolveconf</a:t>
            </a:r>
            <a:r>
              <a:rPr lang="en-US" dirty="0"/>
              <a:t> is optional</a:t>
            </a:r>
          </a:p>
          <a:p>
            <a:r>
              <a:rPr lang="en-US" dirty="0"/>
              <a:t>There is a GUI</a:t>
            </a:r>
          </a:p>
          <a:p>
            <a:pPr lvl="1"/>
            <a:r>
              <a:rPr lang="en-US" dirty="0"/>
              <a:t>Automatic network config tools are NOT for servers, desktop users only.</a:t>
            </a:r>
          </a:p>
          <a:p>
            <a:pPr>
              <a:buClr>
                <a:srgbClr val="8AD0D6"/>
              </a:buClr>
            </a:pPr>
            <a:r>
              <a:rPr lang="en-US" dirty="0">
                <a:ea typeface="+mj-lt"/>
                <a:cs typeface="+mj-lt"/>
              </a:rPr>
              <a:t>https://wiki.debian.org/NetworkConfiguration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11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7E3B4-DEC1-4EB3-B5F3-8BE89CD1A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9" y="629266"/>
            <a:ext cx="3330328" cy="1641986"/>
          </a:xfrm>
        </p:spPr>
        <p:txBody>
          <a:bodyPr>
            <a:normAutofit/>
          </a:bodyPr>
          <a:lstStyle/>
          <a:p>
            <a:r>
              <a:rPr lang="en-US" dirty="0"/>
              <a:t>Activity</a:t>
            </a:r>
          </a:p>
        </p:txBody>
      </p:sp>
      <p:pic>
        <p:nvPicPr>
          <p:cNvPr id="4" name="Picture 4" descr="Doge meme that says &amp;#34;Very networking, such linux, less krack, lots signal much wifi&amp;#34;">
            <a:extLst>
              <a:ext uri="{FF2B5EF4-FFF2-40B4-BE49-F238E27FC236}">
                <a16:creationId xmlns:a16="http://schemas.microsoft.com/office/drawing/2014/main" id="{876A3F00-456B-41F2-8E29-95790B3F05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9286"/>
          <a:stretch/>
        </p:blipFill>
        <p:spPr>
          <a:xfrm>
            <a:off x="4634680" y="10"/>
            <a:ext cx="756013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26E2FAE-FA60-497B-B2CB-7702C6F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F77EA-8FCB-493E-A9E6-AF956C920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69" y="2438400"/>
            <a:ext cx="3330328" cy="3809999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dirty="0"/>
              <a:t>Find where your second server (not CentOS) keeps the networking info.  Pull up the documentation, look at the config file/script/tool.  </a:t>
            </a:r>
          </a:p>
          <a:p>
            <a:pPr lvl="1">
              <a:buClr>
                <a:srgbClr val="8AD0D6"/>
              </a:buClr>
            </a:pPr>
            <a:r>
              <a:rPr lang="en-US" dirty="0"/>
              <a:t>What do you see? </a:t>
            </a:r>
          </a:p>
          <a:p>
            <a:pPr lvl="1">
              <a:buClr>
                <a:srgbClr val="8AD0D6"/>
              </a:buClr>
            </a:pPr>
            <a:r>
              <a:rPr lang="en-US" dirty="0"/>
              <a:t>Where is your networking info located? </a:t>
            </a:r>
            <a:endParaRPr lang="en-US"/>
          </a:p>
          <a:p>
            <a:pPr lvl="1">
              <a:buClr>
                <a:srgbClr val="8AD0D6"/>
              </a:buClr>
            </a:pPr>
            <a:r>
              <a:rPr lang="en-US" dirty="0"/>
              <a:t>Does it use a script? </a:t>
            </a:r>
          </a:p>
          <a:p>
            <a:pPr lvl="1">
              <a:buClr>
                <a:srgbClr val="8AD0D6"/>
              </a:buClr>
            </a:pPr>
            <a:r>
              <a:rPr lang="en-US" dirty="0"/>
              <a:t>Conf file? </a:t>
            </a:r>
          </a:p>
          <a:p>
            <a:pPr lvl="1">
              <a:buClr>
                <a:srgbClr val="8AD0D6"/>
              </a:buClr>
            </a:pPr>
            <a:r>
              <a:rPr lang="en-US" dirty="0"/>
              <a:t>Tool? </a:t>
            </a:r>
          </a:p>
          <a:p>
            <a:pPr lvl="1">
              <a:buClr>
                <a:srgbClr val="8AD0D6"/>
              </a:buClr>
            </a:pPr>
            <a:r>
              <a:rPr lang="en-US" dirty="0"/>
              <a:t>Special commands?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44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77E18-DC63-4CBA-B09F-FFC86F0EC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 dirty="0"/>
              <a:t>Legacy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6EA86-3D81-4122-BD6B-B3D474306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338409" cy="419618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dirty="0" err="1"/>
              <a:t>Ifconfig</a:t>
            </a:r>
            <a:r>
              <a:rPr lang="en-US" sz="1500" dirty="0"/>
              <a:t> </a:t>
            </a:r>
            <a:endParaRPr lang="en-US" sz="1500"/>
          </a:p>
          <a:p>
            <a:pPr lvl="1">
              <a:lnSpc>
                <a:spcPct val="90000"/>
              </a:lnSpc>
            </a:pPr>
            <a:r>
              <a:rPr lang="en-US" sz="1500" dirty="0"/>
              <a:t>Technically legacy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Used to configure, display and control network interfaces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Still used A LOT especially by people who have been doing Linux for a while (change is unwelcome by some in the community)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Ip 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 New way to do what </a:t>
            </a:r>
            <a:r>
              <a:rPr lang="en-US" sz="1500" dirty="0" err="1"/>
              <a:t>ifconfig</a:t>
            </a:r>
            <a:r>
              <a:rPr lang="en-US" sz="1500" dirty="0"/>
              <a:t> does</a:t>
            </a:r>
          </a:p>
          <a:p>
            <a:pPr>
              <a:lnSpc>
                <a:spcPct val="90000"/>
              </a:lnSpc>
            </a:pPr>
            <a:r>
              <a:rPr lang="en-US" sz="1500" dirty="0">
                <a:ea typeface="+mj-lt"/>
                <a:cs typeface="+mj-lt"/>
                <a:hlinkClick r:id="rId3"/>
              </a:rPr>
              <a:t>https://web.archive.org/web/20220717053351/https://www.tecmint.com/ifconfig-vs-ip-command-comparing-network-configuration/</a:t>
            </a:r>
            <a:r>
              <a:rPr lang="en-US" sz="1500" dirty="0">
                <a:ea typeface="+mj-lt"/>
                <a:cs typeface="+mj-lt"/>
              </a:rPr>
              <a:t> </a:t>
            </a:r>
          </a:p>
        </p:txBody>
      </p:sp>
      <p:pic>
        <p:nvPicPr>
          <p:cNvPr id="4" name="Picture 4" descr="IT crowd meme that says &amp;#34;Have you tried turning it off and on again&amp;#34;">
            <a:extLst>
              <a:ext uri="{FF2B5EF4-FFF2-40B4-BE49-F238E27FC236}">
                <a16:creationId xmlns:a16="http://schemas.microsoft.com/office/drawing/2014/main" id="{502E5E4E-386C-4219-AD40-5FF4DFBE3C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214" r="3" b="4502"/>
          <a:stretch/>
        </p:blipFill>
        <p:spPr>
          <a:xfrm>
            <a:off x="6091916" y="2052213"/>
            <a:ext cx="5451627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74031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Ion</vt:lpstr>
      <vt:lpstr>Linux Administration</vt:lpstr>
      <vt:lpstr>Connecting your Linux computer to a network is pretty straightforward, except when it is not.</vt:lpstr>
      <vt:lpstr>Activity</vt:lpstr>
      <vt:lpstr>Networking and Distros</vt:lpstr>
      <vt:lpstr>What should you worry about first?</vt:lpstr>
      <vt:lpstr>Example: Networking and Red Hat</vt:lpstr>
      <vt:lpstr>Example: Networking and Debian</vt:lpstr>
      <vt:lpstr>Activity</vt:lpstr>
      <vt:lpstr>Legacy issues</vt:lpstr>
      <vt:lpstr>Important commands to know</vt:lpstr>
      <vt:lpstr>Activity</vt:lpstr>
      <vt:lpstr>Networking Troubleshooting</vt:lpstr>
      <vt:lpstr>Where to start troubleshooting examples</vt:lpstr>
      <vt:lpstr>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494</cp:revision>
  <dcterms:created xsi:type="dcterms:W3CDTF">2013-07-15T20:26:40Z</dcterms:created>
  <dcterms:modified xsi:type="dcterms:W3CDTF">2022-09-20T13:36:15Z</dcterms:modified>
</cp:coreProperties>
</file>